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72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640AEF-5EDA-48AA-8B5C-2B7D2E34E9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AB09816-8DFA-4D75-91F4-12F5B167B1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1307FF-0367-4826-8D04-7C3E5504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FBF845-AA7D-4CBD-B271-351E13F14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90C543-DBCB-4C81-902E-E284E9086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8044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40CAEA-1FC3-4396-A6E4-4C2E13520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A82CE37-0C0C-402B-8534-9F15F08B3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925128-465A-4310-A854-718189058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4E4F52-0243-4009-8864-8811AB419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5B86B0-D8F3-48D4-B7F8-CCB46C999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9364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D8064AC-02B1-482C-A60B-F9C7918CA3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3D98523-1D92-427E-96C3-2513EB22AE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ED789-33EA-436C-9CFF-671BBAAC8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1513B7-1248-4C94-92F5-0E5225847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C333F8C-D730-4D0E-9732-113D62DDD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1133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0BA3D5-26E7-4A21-8BEF-A39088479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14EE22-8817-47CE-BA47-B15299063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43FA1A-E709-43B4-AEFD-00D8F845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6F4907-3970-4E26-A1D6-97A13CF42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70A7E2-8D16-403C-B859-B5D24C77E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3061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2E26B1-87E7-4B0F-A021-935D08835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64D3131-931F-4DFE-96F6-F37FCD704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BE4CB1-C220-42BC-B2B3-A92A4C654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A0A1CA-E066-4CFE-808A-34541223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DEA264-CF73-4F8E-B17F-BC8320F96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53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ADDF82-1F06-49CB-99A3-72FC081A1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719F1B-AEE6-44B0-95EA-2D47D62F24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944D3DC-FC8D-4334-908D-0F9EA1915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28BCAF-E9E9-4208-9936-075555226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18B0C7C-1EF0-4950-87FA-B7170F196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CD150B-58D4-4B95-A5CE-272BF5D5F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0019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EA7B8A-6C21-4E01-9F56-73F0ECE14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1B0DB2D-F9F9-4DBF-97AC-16C19AF10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954D3B4-0A0A-461F-B47F-E80897185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388D4AB-42E8-4E79-8778-1FAC5FC80A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B3A109D-0955-45FC-8BB9-E8CB5D5761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919EE32-7475-45C5-BFC0-6B77E15B5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F9EB555-B73E-4771-A931-98D004AD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08B1BD8-888C-4644-903C-68ADCF723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0329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F5E8AC-D43E-4FB7-82B6-CA878B439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583F483-29AD-4EF7-B343-AC5A7B9CA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BACB921-2480-4750-B1AE-10464A64C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448C09B-BB3D-4F97-9429-BE788D79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4694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7F0AC0E-B733-4CBE-ABA8-70082A3F7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8E10D38-5E39-4887-BFA5-C9FEB2636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D67F1C9-D904-4EAC-A3C4-8DB4B4690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005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DE5961-70D4-4268-A116-C3B2F81D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19CC27-223F-44EB-AA64-349C02CFA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2A087D2-9B8B-463B-8B15-5142AC37F1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A7B44D-E223-4ED1-B684-F91A5B32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8D6B7E-1C9D-4A66-90A6-06EE8245B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BF68ED-2652-42D9-A6CB-39F08F8C1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934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7E1EAD-ED0C-45D7-8205-051BCFA5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6D01E26-D850-4409-89FA-45E5F6AF2D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3A01820-9A1A-41DB-A271-56389470B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2A3692-AF91-4B39-9DCB-CE7D61188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A663AB0-B021-48A9-8536-407F3CC73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11E527F-7277-4188-87DA-D2EA8BA67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1692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6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12000"/>
                    </a14:imgEffect>
                    <a14:imgEffect>
                      <a14:brightnessContrast bright="5000" contrast="1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6C943A-1D7A-4ECA-94A5-C5DD1E7A6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549AA7-8C3E-420E-97E7-05A3B7B50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DD5ADF-280D-4595-BFA7-E546117C64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B97D7-006F-401D-968E-08FFF52E0162}" type="datetimeFigureOut">
              <a:rPr lang="ru-RU" smtClean="0"/>
              <a:t>02.10.2023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DC7736-56A8-440B-9329-693AD677B9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F25C5B-2027-41A9-AA3D-A2198C7A85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8412D-81EB-42AD-A598-BFE22711567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2160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openxmlformats.org/officeDocument/2006/relationships/image" Target="../media/image12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  <a14:imgEffect>
                      <a14:brightnessContrast bright="-40000" contrast="5000"/>
                    </a14:imgEffect>
                  </a14:imgLayer>
                </a14:imgProps>
              </a:ext>
            </a:extLst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609036-06DD-451B-924D-C6FEE4CFE4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1208" y="2517717"/>
            <a:ext cx="9123680" cy="1822566"/>
          </a:xfrm>
        </p:spPr>
        <p:txBody>
          <a:bodyPr/>
          <a:lstStyle/>
          <a:p>
            <a:r>
              <a:rPr lang="ru-RU" b="1" dirty="0">
                <a:solidFill>
                  <a:schemeClr val="bg1"/>
                </a:solidFill>
                <a:latin typeface="Cascadia Code ExtraLight" panose="020B0609020000020004" pitchFamily="49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Возвышение Москвы. </a:t>
            </a:r>
            <a:br>
              <a:rPr lang="ru-RU" b="1" dirty="0">
                <a:solidFill>
                  <a:schemeClr val="bg1"/>
                </a:solidFill>
                <a:latin typeface="Cascadia Code ExtraLight" panose="020B0609020000020004" pitchFamily="49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</a:br>
            <a:r>
              <a:rPr lang="ru-RU" b="1" dirty="0">
                <a:solidFill>
                  <a:schemeClr val="bg1"/>
                </a:solidFill>
                <a:latin typeface="Cascadia Code ExtraLight" panose="020B0609020000020004" pitchFamily="49" charset="0"/>
                <a:ea typeface="Cascadia Code ExtraLight" panose="020B0609020000020004" pitchFamily="49" charset="0"/>
                <a:cs typeface="Cascadia Code ExtraLight" panose="020B0609020000020004" pitchFamily="49" charset="0"/>
              </a:rPr>
              <a:t>Иван Калита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E751959-93C2-452A-9284-EB529FB279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845618"/>
            <a:ext cx="6730738" cy="1012382"/>
          </a:xfrm>
        </p:spPr>
        <p:txBody>
          <a:bodyPr>
            <a:normAutofit lnSpcReduction="10000"/>
          </a:bodyPr>
          <a:lstStyle/>
          <a:p>
            <a:pPr algn="l"/>
            <a:r>
              <a:rPr lang="ru-RU" sz="2000" dirty="0">
                <a:solidFill>
                  <a:schemeClr val="bg1"/>
                </a:solidFill>
                <a:latin typeface="+mj-lt"/>
              </a:rPr>
              <a:t>Выполнили студенты группы ИСТ-331</a:t>
            </a:r>
          </a:p>
          <a:p>
            <a:pPr algn="l"/>
            <a:r>
              <a:rPr lang="ru-RU" sz="2000" dirty="0" err="1">
                <a:solidFill>
                  <a:schemeClr val="bg1"/>
                </a:solidFill>
                <a:latin typeface="+mj-lt"/>
              </a:rPr>
              <a:t>Числова</a:t>
            </a:r>
            <a:r>
              <a:rPr lang="ru-RU" sz="2000" dirty="0">
                <a:solidFill>
                  <a:schemeClr val="bg1"/>
                </a:solidFill>
                <a:latin typeface="+mj-lt"/>
              </a:rPr>
              <a:t> Екатерина, Рыжик Анастасия, Филинцева Анастасия, Воеводский Денис, Соляр Данила</a:t>
            </a:r>
          </a:p>
          <a:p>
            <a:pPr algn="r"/>
            <a:endParaRPr lang="ru-RU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A89DD7-E23B-4AE1-B995-4410F21F4049}"/>
              </a:ext>
            </a:extLst>
          </p:cNvPr>
          <p:cNvSpPr txBox="1"/>
          <p:nvPr/>
        </p:nvSpPr>
        <p:spPr>
          <a:xfrm>
            <a:off x="5249471" y="2317662"/>
            <a:ext cx="19271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+mj-lt"/>
              </a:rPr>
              <a:t>Доклад на тему:</a:t>
            </a:r>
          </a:p>
        </p:txBody>
      </p:sp>
    </p:spTree>
    <p:extLst>
      <p:ext uri="{BB962C8B-B14F-4D97-AF65-F5344CB8AC3E}">
        <p14:creationId xmlns:p14="http://schemas.microsoft.com/office/powerpoint/2010/main" val="3303095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88469D-EFE9-468F-BC05-2671E9581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Список литературы: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AF7479-543A-460A-B4FC-1A9F14605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42611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55AAFA-7BFD-487D-AEAF-BCAC005C4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90" y="-94867"/>
            <a:ext cx="10515600" cy="13255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39A6E9-03BA-4933-8808-2E8DD4240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247" y="856238"/>
            <a:ext cx="5810052" cy="5572841"/>
          </a:xfrm>
        </p:spPr>
        <p:txBody>
          <a:bodyPr>
            <a:noAutofit/>
          </a:bodyPr>
          <a:lstStyle/>
          <a:p>
            <a:pPr algn="just"/>
            <a:r>
              <a:rPr lang="ru-RU" sz="2200" dirty="0">
                <a:latin typeface="+mj-lt"/>
              </a:rPr>
              <a:t>В XIV веке на северо-востоке Руси начался процесс государственного объединения земель. </a:t>
            </a:r>
          </a:p>
          <a:p>
            <a:pPr algn="just"/>
            <a:r>
              <a:rPr lang="ru-RU" sz="2200" dirty="0">
                <a:latin typeface="+mj-lt"/>
              </a:rPr>
              <a:t>Обозначилось два центра государственного объединения– Тверь и Москва. </a:t>
            </a:r>
          </a:p>
          <a:p>
            <a:pPr algn="just"/>
            <a:r>
              <a:rPr lang="ru-RU" sz="2200" dirty="0">
                <a:latin typeface="+mj-lt"/>
              </a:rPr>
              <a:t>Оба княжества обособились внутри Владимиро-Суздальской земли еще в конце XIII века. </a:t>
            </a:r>
          </a:p>
          <a:p>
            <a:pPr algn="just"/>
            <a:r>
              <a:rPr lang="ru-RU" sz="2200" dirty="0">
                <a:latin typeface="+mj-lt"/>
              </a:rPr>
              <a:t>И та, и другая земля были старыми центрами пашенного земледелия и развитого ремесла. </a:t>
            </a:r>
          </a:p>
          <a:p>
            <a:pPr algn="just"/>
            <a:r>
              <a:rPr lang="ru-RU" sz="2200" dirty="0">
                <a:latin typeface="+mj-lt"/>
              </a:rPr>
              <a:t>Москва и Тверь располагались в центре старых русских земель и были относительно удалены от районов постоянных вражеских набегов. </a:t>
            </a:r>
          </a:p>
          <a:p>
            <a:pPr algn="just"/>
            <a:r>
              <a:rPr lang="ru-RU" sz="2200" dirty="0">
                <a:latin typeface="+mj-lt"/>
              </a:rPr>
              <a:t>Через бассейны Москвы-реки и Волги шли торговые потоки в Орду, Литву, Новгород.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F62E1C-0776-4E61-BD36-65ED25BA38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074" t="1976" r="8832" b="5485"/>
          <a:stretch/>
        </p:blipFill>
        <p:spPr>
          <a:xfrm>
            <a:off x="6381948" y="856239"/>
            <a:ext cx="5810052" cy="557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97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31FF85-E153-4B5A-9ECB-9A84D2382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3399"/>
            <a:ext cx="10515600" cy="1008668"/>
          </a:xfrm>
        </p:spPr>
        <p:txBody>
          <a:bodyPr>
            <a:normAutofit/>
          </a:bodyPr>
          <a:lstStyle/>
          <a:p>
            <a:r>
              <a:rPr lang="ru-RU" sz="26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Московские князья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A2525-6248-492D-85D7-A16574BD0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7246" y="3033248"/>
            <a:ext cx="2150097" cy="53968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sz="1800" dirty="0">
                <a:latin typeface="+mj-lt"/>
              </a:rPr>
              <a:t>Даниил Московский (1276–1303)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E93A7C-669D-4C62-837F-08C3E12763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7" t="6048" r="7420" b="5429"/>
          <a:stretch/>
        </p:blipFill>
        <p:spPr>
          <a:xfrm>
            <a:off x="7323502" y="336297"/>
            <a:ext cx="1997588" cy="26969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785D71-B06B-4487-BDBB-D767B5DE6EAD}"/>
              </a:ext>
            </a:extLst>
          </p:cNvPr>
          <p:cNvSpPr txBox="1"/>
          <p:nvPr/>
        </p:nvSpPr>
        <p:spPr>
          <a:xfrm>
            <a:off x="506633" y="1495442"/>
            <a:ext cx="63873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200" dirty="0">
                <a:latin typeface="+mj-lt"/>
              </a:rPr>
              <a:t>Младший сын Александра Невского Даниил Московский основал старейший московский монастырь, носящий его имя, упорядочил сбор княжеской дани.</a:t>
            </a:r>
          </a:p>
          <a:p>
            <a:pPr algn="just"/>
            <a:endParaRPr lang="ru-RU" sz="2200" dirty="0">
              <a:latin typeface="+mj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200" dirty="0">
                <a:latin typeface="+mj-lt"/>
              </a:rPr>
              <a:t>Старший сын Даниилы Московского Юрий Данилович завоевывал для Москвы новые земли.</a:t>
            </a:r>
          </a:p>
          <a:p>
            <a:pPr algn="just"/>
            <a:endParaRPr lang="ru-RU" sz="2200" dirty="0">
              <a:latin typeface="+mj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200" dirty="0">
                <a:latin typeface="+mj-lt"/>
              </a:rPr>
              <a:t>Дмитрий Грозные Очи – убил Юрия в Орде прямо перед ханским троном. Хан казнил убийцу, но великокняжеский ярлык у московских князей отобрал.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AD5CC-4D79-488C-8169-2486AF4CE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4315" y="2000257"/>
            <a:ext cx="2150096" cy="283746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BB8E352-9D2F-48F5-A32C-D995C12531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2" r="4855"/>
          <a:stretch/>
        </p:blipFill>
        <p:spPr bwMode="auto">
          <a:xfrm>
            <a:off x="7323503" y="3572934"/>
            <a:ext cx="1997587" cy="2655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A17C35-7984-44D0-B487-BDEF0BB7207C}"/>
              </a:ext>
            </a:extLst>
          </p:cNvPr>
          <p:cNvSpPr txBox="1"/>
          <p:nvPr/>
        </p:nvSpPr>
        <p:spPr>
          <a:xfrm>
            <a:off x="9674315" y="4841100"/>
            <a:ext cx="2128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+mj-lt"/>
              </a:rPr>
              <a:t>Юрий Данилович (1303–1325)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DCAD04-AB62-4D2C-A48A-DDD616B1EDA0}"/>
              </a:ext>
            </a:extLst>
          </p:cNvPr>
          <p:cNvSpPr txBox="1"/>
          <p:nvPr/>
        </p:nvSpPr>
        <p:spPr>
          <a:xfrm>
            <a:off x="7125990" y="6198536"/>
            <a:ext cx="23926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+mj-lt"/>
              </a:rPr>
              <a:t>Дмитрий Михайлович Грозные Очи</a:t>
            </a:r>
          </a:p>
        </p:txBody>
      </p:sp>
    </p:spTree>
    <p:extLst>
      <p:ext uri="{BB962C8B-B14F-4D97-AF65-F5344CB8AC3E}">
        <p14:creationId xmlns:p14="http://schemas.microsoft.com/office/powerpoint/2010/main" val="152563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2408A6-F29E-4D4D-BDF5-06F1C2E28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92" y="-75414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Иван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I </a:t>
            </a:r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Данилович Калита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E84205-F9A1-4033-8419-C5410EC48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8792" y="1011474"/>
            <a:ext cx="11538407" cy="1011843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ru-RU" sz="2200" b="1" dirty="0">
                <a:latin typeface="+mj-lt"/>
              </a:rPr>
              <a:t>Иван I Данилович Калита </a:t>
            </a:r>
            <a:r>
              <a:rPr lang="ru-RU" sz="2200" dirty="0">
                <a:latin typeface="+mj-lt"/>
              </a:rPr>
              <a:t>– князь Московский и Новгородский, великий князь Владимирский. С его приходом к власти началась 41-летняя мирная эпоха, без набегов ордынцев на Залесскую Русь, расширилась территория Московского княжества, был заключен союз с высшей церковной властью.</a:t>
            </a:r>
          </a:p>
          <a:p>
            <a:pPr marL="0" indent="0" algn="just">
              <a:buNone/>
            </a:pPr>
            <a:endParaRPr lang="ru-RU" sz="2200" dirty="0">
              <a:latin typeface="+mj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20B2376-1392-4531-A178-5AD2A1D2E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334" y="2023317"/>
            <a:ext cx="2615865" cy="34750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DED5F2-DD64-425A-94B6-08A436A9CAFB}"/>
              </a:ext>
            </a:extLst>
          </p:cNvPr>
          <p:cNvSpPr txBox="1"/>
          <p:nvPr/>
        </p:nvSpPr>
        <p:spPr>
          <a:xfrm>
            <a:off x="456379" y="2108158"/>
            <a:ext cx="853911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Ивана </a:t>
            </a:r>
            <a:r>
              <a:rPr lang="en-US" sz="2000" dirty="0">
                <a:latin typeface="+mj-lt"/>
              </a:rPr>
              <a:t>I </a:t>
            </a:r>
            <a:r>
              <a:rPr lang="ru-RU" sz="2000" dirty="0">
                <a:latin typeface="+mj-lt"/>
              </a:rPr>
              <a:t>назвали Калитой</a:t>
            </a:r>
            <a:r>
              <a:rPr lang="en-US" sz="2000" dirty="0">
                <a:latin typeface="+mj-lt"/>
              </a:rPr>
              <a:t> </a:t>
            </a:r>
            <a:r>
              <a:rPr lang="ru-RU" sz="2000" dirty="0">
                <a:latin typeface="+mj-lt"/>
              </a:rPr>
              <a:t>потому, что он всегда носил при себе большой кошель (калиту), наполненный серебряными монетами, которые раздавал нищим. По другой версии, он был невероятно скуп, и это прозвище звучало, скорее, как насмешка. </a:t>
            </a:r>
          </a:p>
          <a:p>
            <a:pPr algn="just"/>
            <a:endParaRPr lang="ru-RU" sz="2000" dirty="0">
              <a:latin typeface="+mj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Сумел объединить много русских земель , основать Московское государство, и за это остался в истории, как один из самых выдающихся российских князей.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ru-RU" sz="2000" dirty="0">
              <a:latin typeface="+mj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Летописцы связывают с княжением Калиты начало 40-летней мирной эпохи, когда ордынцы не совершали набеги на Залесскую Русь</a:t>
            </a:r>
          </a:p>
          <a:p>
            <a:pPr algn="just"/>
            <a:endParaRPr lang="ru-RU" sz="2000" dirty="0">
              <a:latin typeface="+mj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Наследование в Московском княжестве пошло по прямой мужской линии - от отца к сыну.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A1C97-E984-4DF5-9047-6739A2E3DFEA}"/>
              </a:ext>
            </a:extLst>
          </p:cNvPr>
          <p:cNvSpPr txBox="1"/>
          <p:nvPr/>
        </p:nvSpPr>
        <p:spPr>
          <a:xfrm>
            <a:off x="9174101" y="5498407"/>
            <a:ext cx="28103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+mj-lt"/>
              </a:rPr>
              <a:t>Иван Данилович Калита (1283 - 1340) </a:t>
            </a:r>
          </a:p>
        </p:txBody>
      </p:sp>
    </p:spTree>
    <p:extLst>
      <p:ext uri="{BB962C8B-B14F-4D97-AF65-F5344CB8AC3E}">
        <p14:creationId xmlns:p14="http://schemas.microsoft.com/office/powerpoint/2010/main" val="1157321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126E21-BCAE-4DE0-AE2F-D0DB8D5BC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8820" y="0"/>
            <a:ext cx="8389857" cy="1325563"/>
          </a:xfrm>
        </p:spPr>
        <p:txBody>
          <a:bodyPr>
            <a:normAutofit/>
          </a:bodyPr>
          <a:lstStyle/>
          <a:p>
            <a:r>
              <a:rPr lang="ru-RU" sz="2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Деятельность Ивана Калиты. Становление Москвы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F30F94-9E72-4EFF-8955-B7200EBDC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8820" y="1068362"/>
            <a:ext cx="8565823" cy="5428489"/>
          </a:xfrm>
        </p:spPr>
        <p:txBody>
          <a:bodyPr>
            <a:normAutofit/>
          </a:bodyPr>
          <a:lstStyle/>
          <a:p>
            <a:r>
              <a:rPr lang="ru-RU" sz="2100" b="1" i="1" dirty="0">
                <a:latin typeface="+mj-lt"/>
              </a:rPr>
              <a:t>1327 г. </a:t>
            </a:r>
            <a:r>
              <a:rPr lang="ru-RU" sz="2100" dirty="0">
                <a:latin typeface="+mj-lt"/>
              </a:rPr>
              <a:t>- народное восстание против ханских баскаков в Твери. </a:t>
            </a:r>
          </a:p>
          <a:p>
            <a:pPr marL="0" indent="0" algn="just">
              <a:buNone/>
            </a:pPr>
            <a:r>
              <a:rPr lang="ru-RU" sz="2100" dirty="0">
                <a:latin typeface="+mj-lt"/>
              </a:rPr>
              <a:t>Иван Калита принял участие в карательном походе золотоордынских войск на Тверь и в разгроме восстания. За это хан Узбек передал ему ярлык на великое княжение. </a:t>
            </a:r>
          </a:p>
          <a:p>
            <a:pPr marL="0" indent="0" algn="just">
              <a:buNone/>
            </a:pPr>
            <a:endParaRPr lang="ru-RU" sz="2100" dirty="0">
              <a:latin typeface="+mj-lt"/>
            </a:endParaRPr>
          </a:p>
          <a:p>
            <a:pPr algn="just"/>
            <a:r>
              <a:rPr lang="ru-RU" sz="2100" dirty="0">
                <a:latin typeface="+mj-lt"/>
              </a:rPr>
              <a:t>Иван Калита продолжал всеми мерами сотрудничать с Ордой, ему удалось заслужить полное доверие ордынских властей.</a:t>
            </a:r>
          </a:p>
          <a:p>
            <a:pPr algn="just"/>
            <a:r>
              <a:rPr lang="ru-RU" sz="2100" dirty="0">
                <a:latin typeface="+mj-lt"/>
              </a:rPr>
              <a:t>Хан Узбек передал ему сбор ежегодной ордынской дани. Получив это право, Иван Данилович часть собранных со всей Руси средств стал оставлять в московской казне. Так он сделал свое княжество самым богатым на Руси. </a:t>
            </a:r>
          </a:p>
          <a:p>
            <a:pPr algn="just"/>
            <a:r>
              <a:rPr lang="ru-RU" sz="2100" dirty="0">
                <a:latin typeface="+mj-lt"/>
              </a:rPr>
              <a:t>На полученные деньги Иван Данилович сумел купить у соседей немало земель. Он подчинил своему влиянию Ростовское княжество и Новгород Великий.</a:t>
            </a:r>
          </a:p>
          <a:p>
            <a:pPr algn="just"/>
            <a:r>
              <a:rPr lang="ru-RU" sz="2100" dirty="0">
                <a:latin typeface="+mj-lt"/>
              </a:rPr>
              <a:t>Иван Калита превратил Москву в церковный центр русских земель.</a:t>
            </a:r>
          </a:p>
          <a:p>
            <a:endParaRPr lang="ru-RU" sz="2400" dirty="0">
              <a:latin typeface="+mj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EE50DCD-6E21-4689-BB51-52F4BAF6CC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4" r="2886"/>
          <a:stretch/>
        </p:blipFill>
        <p:spPr>
          <a:xfrm>
            <a:off x="318646" y="550188"/>
            <a:ext cx="3033074" cy="57619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F4BEA0-8908-4ECE-A30D-44E81A7E5095}"/>
              </a:ext>
            </a:extLst>
          </p:cNvPr>
          <p:cNvSpPr txBox="1"/>
          <p:nvPr/>
        </p:nvSpPr>
        <p:spPr>
          <a:xfrm>
            <a:off x="318646" y="6312185"/>
            <a:ext cx="31214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Тверское восстание 1327 года</a:t>
            </a:r>
          </a:p>
        </p:txBody>
      </p:sp>
    </p:spTree>
    <p:extLst>
      <p:ext uri="{BB962C8B-B14F-4D97-AF65-F5344CB8AC3E}">
        <p14:creationId xmlns:p14="http://schemas.microsoft.com/office/powerpoint/2010/main" val="1415530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4472795-C92C-4AAA-8C54-73B54C4BA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42" y="605283"/>
            <a:ext cx="7944581" cy="2351277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2400" dirty="0">
                <a:latin typeface="+mj-lt"/>
              </a:rPr>
              <a:t>Ещё больше позиции Москвы окрепли при сыновьях Ивана Калиты – Семене Гордом и Иване Красном. Получив от отца крепкое княжество и богатую казну, они унаследовали и поддержку золотоордынских правителей. Московские князья продолжали присоединять новые владения, силой подавляли боярские выступления против своей власти внутри княжества.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93CEDC-AB53-4523-B884-FCB4F464A5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21375" t="2611" r="21409" b="1993"/>
          <a:stretch/>
        </p:blipFill>
        <p:spPr>
          <a:xfrm>
            <a:off x="9224846" y="180308"/>
            <a:ext cx="2082302" cy="2700462"/>
          </a:xfrm>
          <a:prstGeom prst="rect">
            <a:avLst/>
          </a:prstGeom>
          <a:effectLst>
            <a:softEdge rad="0"/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308E48-8BE8-4D91-B904-4DF239540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4846" y="3388130"/>
            <a:ext cx="2082302" cy="282301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D181802-0E94-4B2D-911B-A518FE18E1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7000"/>
                    </a14:imgEffect>
                    <a14:imgEffect>
                      <a14:brightnessContrast contrast="-27000"/>
                    </a14:imgEffect>
                  </a14:imgLayer>
                </a14:imgProps>
              </a:ext>
            </a:extLst>
          </a:blip>
          <a:srcRect l="7730" t="7920" r="12294" b="7129"/>
          <a:stretch/>
        </p:blipFill>
        <p:spPr>
          <a:xfrm>
            <a:off x="1324541" y="3183499"/>
            <a:ext cx="7003381" cy="3232271"/>
          </a:xfrm>
          <a:prstGeom prst="rect">
            <a:avLst/>
          </a:prstGeom>
          <a:blipFill dpi="0" rotWithShape="1">
            <a:blip r:embed="rId7">
              <a:alphaModFix amt="40000"/>
            </a:blip>
            <a:srcRect/>
            <a:tile tx="0" ty="0" sx="100000" sy="100000" flip="none" algn="tl"/>
          </a:blip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14B035C-B1D2-422F-998C-D0C2B2EFF392}"/>
              </a:ext>
            </a:extLst>
          </p:cNvPr>
          <p:cNvSpPr txBox="1"/>
          <p:nvPr/>
        </p:nvSpPr>
        <p:spPr>
          <a:xfrm>
            <a:off x="9330940" y="2820574"/>
            <a:ext cx="19073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dirty="0">
                <a:latin typeface="+mj-lt"/>
              </a:rPr>
              <a:t>Семен Гордый (1340–1353)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63EFD5-3786-4C4B-AA15-ECAA58F816C3}"/>
              </a:ext>
            </a:extLst>
          </p:cNvPr>
          <p:cNvSpPr txBox="1"/>
          <p:nvPr/>
        </p:nvSpPr>
        <p:spPr>
          <a:xfrm>
            <a:off x="9330940" y="6215006"/>
            <a:ext cx="190737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dirty="0">
                <a:latin typeface="+mj-lt"/>
              </a:rPr>
              <a:t>Иван Красный (1353–1359) </a:t>
            </a:r>
          </a:p>
        </p:txBody>
      </p:sp>
    </p:spTree>
    <p:extLst>
      <p:ext uri="{BB962C8B-B14F-4D97-AF65-F5344CB8AC3E}">
        <p14:creationId xmlns:p14="http://schemas.microsoft.com/office/powerpoint/2010/main" val="1396483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2D6C2D2F-7A1D-4CE7-9B33-0EA8CC900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560" y="5174317"/>
            <a:ext cx="11358880" cy="1110615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ru-RU" sz="2200" b="1" i="1" dirty="0">
                <a:latin typeface="+mj-lt"/>
              </a:rPr>
              <a:t>Багатур</a:t>
            </a:r>
            <a:r>
              <a:rPr lang="ru-RU" sz="2200" dirty="0">
                <a:latin typeface="+mj-lt"/>
              </a:rPr>
              <a:t> — (герой, храбрый воин) — почётный титул у монгольских и тюркских народов за военные заслуги, присоединяемый к имени.</a:t>
            </a:r>
          </a:p>
          <a:p>
            <a:pPr marL="0" indent="0" algn="just">
              <a:buNone/>
            </a:pPr>
            <a:r>
              <a:rPr lang="ru-RU" sz="2200" b="1" i="1" dirty="0" err="1">
                <a:latin typeface="+mj-lt"/>
              </a:rPr>
              <a:t>Митрополи́т</a:t>
            </a:r>
            <a:r>
              <a:rPr lang="ru-RU" sz="2200" b="1" i="1" dirty="0">
                <a:latin typeface="+mj-lt"/>
              </a:rPr>
              <a:t> </a:t>
            </a:r>
            <a:r>
              <a:rPr lang="ru-RU" sz="2200" b="1" i="1" dirty="0" err="1">
                <a:latin typeface="+mj-lt"/>
              </a:rPr>
              <a:t>Ки́евский</a:t>
            </a:r>
            <a:r>
              <a:rPr lang="ru-RU" sz="2200" b="1" i="1" dirty="0">
                <a:latin typeface="+mj-lt"/>
              </a:rPr>
              <a:t> и всея́ Руси́ </a:t>
            </a:r>
            <a:r>
              <a:rPr lang="ru-RU" sz="2200" dirty="0">
                <a:latin typeface="+mj-lt"/>
              </a:rPr>
              <a:t>— титул служителя Русской церкви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25C86E-86DE-43E8-9412-819C18703EFE}"/>
              </a:ext>
            </a:extLst>
          </p:cNvPr>
          <p:cNvSpPr txBox="1"/>
          <p:nvPr/>
        </p:nvSpPr>
        <p:spPr>
          <a:xfrm>
            <a:off x="416560" y="887451"/>
            <a:ext cx="6136639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+mj-lt"/>
              </a:rPr>
              <a:t>В Москву стали приезжать даже ордынские воины-багатуры, которые не желали принимать исламскую веру.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+mj-lt"/>
              </a:rPr>
              <a:t>В 1299 году митрополит Киевский и всея Руси переехал из разоренного Киева во Владимир. Вскоре Иван Калита стал добрым другом митрополита Петра, всячески помогая ему в церковных делах.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atin typeface="+mj-lt"/>
              </a:rPr>
              <a:t>Петр перенес резиденцию митрополитов в Москву, где заложил каменный Успенский собор Московского Кремля.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8B7EA7C-07A0-4BB3-9AFE-4DB35E16ED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 l="3497" r="4221" b="5382"/>
          <a:stretch/>
        </p:blipFill>
        <p:spPr>
          <a:xfrm>
            <a:off x="6553200" y="1002818"/>
            <a:ext cx="5222240" cy="358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610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F5B635-13D0-462B-8B1D-C39A3AF99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945" y="413862"/>
            <a:ext cx="1094232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Причины возвышения Московского княжества: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968782-D427-4302-8586-8260D7E59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945" y="1739425"/>
            <a:ext cx="10786110" cy="4917440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ru-RU" sz="3000" dirty="0">
                <a:latin typeface="+mj-lt"/>
              </a:rPr>
              <a:t>Выгодное экономико-географическое положение. Москва находилась на оживленном торговом пути Прибалтика - Поволжье - Средняя Азия.</a:t>
            </a:r>
          </a:p>
          <a:p>
            <a:pPr algn="just"/>
            <a:r>
              <a:rPr lang="ru-RU" sz="3000" dirty="0">
                <a:latin typeface="+mj-lt"/>
              </a:rPr>
              <a:t>Выгодное стратегическое положение. Москва, контролировавшая поставки хлеба в Новгород из Поволжья, в кризисных ситуациях перекрывала торговые пути, что делало новгородцев более сговорчивыми. </a:t>
            </a:r>
          </a:p>
          <a:p>
            <a:pPr algn="just"/>
            <a:r>
              <a:rPr lang="ru-RU" sz="3000" dirty="0">
                <a:latin typeface="+mj-lt"/>
              </a:rPr>
              <a:t>Захват Владимирского великого княжения, что давало Москве экономический и политический контроль над всеми княжествами Северо-Восточной Руси.</a:t>
            </a:r>
          </a:p>
          <a:p>
            <a:pPr algn="just"/>
            <a:r>
              <a:rPr lang="ru-RU" sz="3000" dirty="0">
                <a:latin typeface="+mj-lt"/>
              </a:rPr>
              <a:t>Понимание московскими князьями особой роли православия в период монголо-татарского ига. После смерти Петра Калита добился причисления его к лику святых. Иван Калита построил первый каменный московский собор Успения Божией Матери. Москва превратилась в религиозный центр Северо-Восточной Руси.</a:t>
            </a:r>
          </a:p>
          <a:p>
            <a:pPr algn="just"/>
            <a:r>
              <a:rPr lang="ru-RU" sz="3000" dirty="0">
                <a:latin typeface="+mj-lt"/>
              </a:rPr>
              <a:t>Исключительный прагматизм московских князей. Одними из первых они пошли на тесное сотрудничество с Ордой. Это позволило подчинить Москве практически все княжества Северо-Восточной Руси и обеспечить прекращение ордынских погромов, а также сдерживать натиск Литвы.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4356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DF3E07-50BF-4DAE-9DAA-5B78E3819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6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Вывод: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4A8574-E5BF-45A5-87F8-D01D60818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632" y="1325563"/>
            <a:ext cx="10970736" cy="4922837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ru-RU" sz="3200" dirty="0">
                <a:latin typeface="+mj-lt"/>
              </a:rPr>
              <a:t>При Иване Калите Московское княжество стало сильнейшим на Руси, могучим в экономическом отношении, сильным в политическом.</a:t>
            </a:r>
          </a:p>
          <a:p>
            <a:pPr marL="0" indent="0" algn="just">
              <a:buNone/>
            </a:pPr>
            <a:r>
              <a:rPr lang="ru-RU" sz="3200" dirty="0">
                <a:latin typeface="+mj-lt"/>
              </a:rPr>
              <a:t> </a:t>
            </a:r>
          </a:p>
          <a:p>
            <a:pPr algn="just"/>
            <a:r>
              <a:rPr lang="ru-RU" sz="3200" dirty="0">
                <a:latin typeface="+mj-lt"/>
              </a:rPr>
              <a:t>Присоединил ряд княжеств, значительно расширив территорию.</a:t>
            </a:r>
          </a:p>
          <a:p>
            <a:pPr marL="0" indent="0" algn="just">
              <a:buNone/>
            </a:pPr>
            <a:endParaRPr lang="ru-RU" sz="3200" dirty="0">
              <a:latin typeface="+mj-lt"/>
            </a:endParaRPr>
          </a:p>
          <a:p>
            <a:pPr algn="just"/>
            <a:r>
              <a:rPr lang="ru-RU" sz="3200" dirty="0">
                <a:latin typeface="+mj-lt"/>
              </a:rPr>
              <a:t>Добился тесного союза великокняжеской власти и церкви, сделал Москву религиозным центром Руси.</a:t>
            </a:r>
          </a:p>
          <a:p>
            <a:pPr marL="0" indent="0" algn="just">
              <a:buNone/>
            </a:pPr>
            <a:endParaRPr lang="ru-RU" sz="3200" dirty="0">
              <a:latin typeface="+mj-lt"/>
            </a:endParaRPr>
          </a:p>
          <a:p>
            <a:pPr algn="just"/>
            <a:r>
              <a:rPr lang="ru-RU" sz="3200" dirty="0">
                <a:latin typeface="+mj-lt"/>
              </a:rPr>
              <a:t>Ввёл новую систему наследования от отца к старшему сыну, что предотвращало ссоры уездных князей.</a:t>
            </a:r>
          </a:p>
          <a:p>
            <a:pPr marL="0" indent="0" algn="just">
              <a:buNone/>
            </a:pPr>
            <a:endParaRPr lang="ru-RU" sz="3200" dirty="0">
              <a:latin typeface="+mj-lt"/>
            </a:endParaRPr>
          </a:p>
          <a:p>
            <a:pPr algn="just"/>
            <a:r>
              <a:rPr lang="ru-RU" sz="3200" dirty="0">
                <a:latin typeface="+mj-lt"/>
              </a:rPr>
              <a:t>Активно содействовал развитию культуры, при нём велось строительство церквей и храмов.</a:t>
            </a:r>
          </a:p>
        </p:txBody>
      </p:sp>
    </p:spTree>
    <p:extLst>
      <p:ext uri="{BB962C8B-B14F-4D97-AF65-F5344CB8AC3E}">
        <p14:creationId xmlns:p14="http://schemas.microsoft.com/office/powerpoint/2010/main" val="28147859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853</Words>
  <Application>Microsoft Office PowerPoint</Application>
  <PresentationFormat>Широкоэкранный</PresentationFormat>
  <Paragraphs>64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Cascadia Code ExtraLight</vt:lpstr>
      <vt:lpstr>Тема Office</vt:lpstr>
      <vt:lpstr>Возвышение Москвы.  Иван Калита</vt:lpstr>
      <vt:lpstr>Введение</vt:lpstr>
      <vt:lpstr>Московские князья</vt:lpstr>
      <vt:lpstr>Иван I Данилович Калита</vt:lpstr>
      <vt:lpstr>Деятельность Ивана Калиты. Становление Москвы</vt:lpstr>
      <vt:lpstr>Презентация PowerPoint</vt:lpstr>
      <vt:lpstr>Презентация PowerPoint</vt:lpstr>
      <vt:lpstr>Причины возвышения Московского княжества:</vt:lpstr>
      <vt:lpstr>Вывод:</vt:lpstr>
      <vt:lpstr>Список литературы: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Возвышение Москвы.  Иван Калита</dc:title>
  <dc:creator>Anastasia Filintseva</dc:creator>
  <cp:lastModifiedBy>Anastasia Filintseva</cp:lastModifiedBy>
  <cp:revision>21</cp:revision>
  <dcterms:created xsi:type="dcterms:W3CDTF">2023-10-02T18:08:35Z</dcterms:created>
  <dcterms:modified xsi:type="dcterms:W3CDTF">2023-10-02T21:11:48Z</dcterms:modified>
</cp:coreProperties>
</file>

<file path=docProps/thumbnail.jpeg>
</file>